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62" r:id="rId4"/>
    <p:sldId id="263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E92A49-7EC8-0D7E-92DD-4CA3E5FFE617}" v="238" dt="2021-07-02T13:38:55.378"/>
    <p1510:client id="{E52519FC-556B-460B-830E-A3E7CEBCFC28}" v="221" dt="2021-07-02T13:39:59.861"/>
    <p1510:client id="{E6A21BB4-B8BA-459D-9AC4-7B3C3EFA868F}" v="161" dt="2021-07-02T13:40:29.8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1" autoAdjust="0"/>
    <p:restoredTop sz="94660"/>
  </p:normalViewPr>
  <p:slideViewPr>
    <p:cSldViewPr snapToGrid="0">
      <p:cViewPr varScale="1">
        <p:scale>
          <a:sx n="83" d="100"/>
          <a:sy n="83" d="100"/>
        </p:scale>
        <p:origin x="45" y="2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50191 16113 0 0 0,'0'0'0'0'0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44212 17912 0 0 0,'0'0'0'0'0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46170 13864 0 0 0,'0'0'0'0'0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32332 27411 0 0 0,'0'0'0'0'0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35745 29528 0 0 0,'0'0'0'0'0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35295 28654 0 0 0,'0'0'0'0'0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34392 28046 0 0 0,'0'3'0'0'0,"0"4"0"0"0,0 3 0 0 0,0 7 0 0 0,3 5 0 0 0,1 6 0 0 0,-1 6 0 0 0,0 4 0 0 0,0 1 0 0 0,-2-1 0 0 0,-3 0 0 0 0,-2-1 0 0 0,0-4 0 0 0,1-4 0 0 0,1-5 0 0 0,0-3 0 0 0,-1-5 0 0 0,-2-6 0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C21FF6-A04F-4C7B-8D6E-14ECB1388F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8741F73-C80B-4985-B181-A7454DB989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AAD2297-5C20-46BE-925C-D13221CE1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BFA91-4480-451D-8FF4-AA20FF92020D}" type="datetimeFigureOut">
              <a:rPr kumimoji="1" lang="ja-JP" altLang="en-US" smtClean="0"/>
              <a:t>2021/7/2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52F905E-629F-45FE-A89E-E1590A652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4E530A6-E37B-414A-ABB6-01B3A6ACD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4348E-F7EB-4220-8F46-9265E4290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5840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7CE1A15-A452-44A1-9EBA-792641F83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C35BBF2-E08C-48A2-A432-94B2CF0302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B78F19F-A5DF-4249-9753-D1CEE80A2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BFA91-4480-451D-8FF4-AA20FF92020D}" type="datetimeFigureOut">
              <a:rPr kumimoji="1" lang="ja-JP" altLang="en-US" smtClean="0"/>
              <a:t>2021/7/2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B1D438D-6EB5-4576-9199-286822896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9A22BA1-7774-4BF0-86FB-0AFEF4EAF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4348E-F7EB-4220-8F46-9265E4290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5767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23FE6A8-AE49-498D-85BB-FC99AC54B0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0D3EBA4-4FAC-459E-90E3-6611EC0737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E7D0D6D-8355-4B9D-86A9-A27871CD2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BFA91-4480-451D-8FF4-AA20FF92020D}" type="datetimeFigureOut">
              <a:rPr kumimoji="1" lang="ja-JP" altLang="en-US" smtClean="0"/>
              <a:t>2021/7/2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24020E1-BCBC-4BAE-B7AF-A5509CA46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00A0AA3-F3ED-40A1-9145-6205BED7A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4348E-F7EB-4220-8F46-9265E4290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9132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B414A1-8DC9-405A-850B-FD53122A0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7135D19-CCEF-44D9-A18E-42CC5F39A0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C29C54B-38DF-43DF-B028-952AFCF7D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BFA91-4480-451D-8FF4-AA20FF92020D}" type="datetimeFigureOut">
              <a:rPr kumimoji="1" lang="ja-JP" altLang="en-US" smtClean="0"/>
              <a:t>2021/7/2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830EE03-4D76-4455-90C1-3E1B2DCF1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B863D7D-9D00-4472-9CF1-3676E0042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4348E-F7EB-4220-8F46-9265E4290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5742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B9E3FE-C153-41CC-B19A-504BF6D0B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7602112-54BF-40F4-B810-B3E25E1868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531C5EC-828A-4593-953B-1905D7888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BFA91-4480-451D-8FF4-AA20FF92020D}" type="datetimeFigureOut">
              <a:rPr kumimoji="1" lang="ja-JP" altLang="en-US" smtClean="0"/>
              <a:t>2021/7/2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14ED37B-87DF-47EE-80CE-5B2D9E55A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714C808-7C64-42D6-B1BC-39FDEDCB5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4348E-F7EB-4220-8F46-9265E4290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2313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AB8476-B72E-48DF-8DED-EEC827F10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EC7361-F7FC-4AE5-9CAB-4BB2E42713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CAC83A5-D01D-419D-9561-359DDCF465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3CA2F63-E6E8-4CCF-BBB4-56FDBB06C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BFA91-4480-451D-8FF4-AA20FF92020D}" type="datetimeFigureOut">
              <a:rPr kumimoji="1" lang="ja-JP" altLang="en-US" smtClean="0"/>
              <a:t>2021/7/2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C655803-B3C9-4003-A2D2-17F4CEC05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C19340C-65F6-4416-92BC-61993370D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4348E-F7EB-4220-8F46-9265E4290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0093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118468-8106-4EEB-9143-5BB44B01A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58E525F-238B-492D-AFDC-907E733D17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5172FB6-0470-4570-9141-4F6D49C5CD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9072695-53A7-41B8-A9B1-B783642511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DC1C7CE-A972-4988-A85B-757B0EA022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C86DBE5-EF1D-4565-955F-BF3E60644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BFA91-4480-451D-8FF4-AA20FF92020D}" type="datetimeFigureOut">
              <a:rPr kumimoji="1" lang="ja-JP" altLang="en-US" smtClean="0"/>
              <a:t>2021/7/2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38A1A6D-0894-46F6-A9A1-17C760D68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51B141C-27A3-4765-86AE-9B4F887B7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4348E-F7EB-4220-8F46-9265E4290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1069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78A316-2B35-42F5-BB5B-8BEF1F29C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53B4FD0-62DC-4843-BE60-70F83DFC2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BFA91-4480-451D-8FF4-AA20FF92020D}" type="datetimeFigureOut">
              <a:rPr kumimoji="1" lang="ja-JP" altLang="en-US" smtClean="0"/>
              <a:t>2021/7/2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1EC833E-D425-482E-AB29-2BA616C6D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A9E35A7-655F-46CA-838F-6B5129F79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4348E-F7EB-4220-8F46-9265E4290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607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B7459BC-82A1-4A5F-883A-794ECA7CC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BFA91-4480-451D-8FF4-AA20FF92020D}" type="datetimeFigureOut">
              <a:rPr kumimoji="1" lang="ja-JP" altLang="en-US" smtClean="0"/>
              <a:t>2021/7/2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8B75EE8-AC6A-4E65-B447-E2778E653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6B6B4C8-8C9F-4C91-A3EC-F939A7E5C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4348E-F7EB-4220-8F46-9265E4290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7623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9FF24E-7756-4109-AF73-5926CDE36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C81DCD8-A974-4162-8978-0D84B8CC58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ECDB56C-1D84-44C0-892E-AF51A0C49E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788A7E3-F7CA-4F5A-AE3A-E94B1BA5D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BFA91-4480-451D-8FF4-AA20FF92020D}" type="datetimeFigureOut">
              <a:rPr kumimoji="1" lang="ja-JP" altLang="en-US" smtClean="0"/>
              <a:t>2021/7/2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503EB38-E218-4000-B763-1BFAFADE9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72DD150-8BA1-400E-AAF0-8FC977E39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4348E-F7EB-4220-8F46-9265E4290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5080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A6673F-7B5E-488B-802D-8657D9189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A93710C-AA0B-4E8E-822D-00889899CD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E7EE46E-3E8F-4E7E-A935-751FB0F6CA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21B31D5-4FC6-4B43-A81C-6B64EC9CD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BFA91-4480-451D-8FF4-AA20FF92020D}" type="datetimeFigureOut">
              <a:rPr kumimoji="1" lang="ja-JP" altLang="en-US" smtClean="0"/>
              <a:t>2021/7/2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CCFBBC6-1735-4284-AE3D-8820998C7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F905F5C-D8CB-4530-8751-B10AF4AB1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4348E-F7EB-4220-8F46-9265E4290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023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512F565-A59B-4B6F-988D-6C9BC1053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E9EAF27-B0D4-49AB-AD43-8CED6B9E5D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B265221-6C2C-4485-A88F-747961F3F2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BFA91-4480-451D-8FF4-AA20FF92020D}" type="datetimeFigureOut">
              <a:rPr kumimoji="1" lang="ja-JP" altLang="en-US" smtClean="0"/>
              <a:t>2021/7/2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E1E6D14-7F79-499E-B2FB-15C53DE3D6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06A4BEC-74B9-49E3-8275-7CF0C82F88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4348E-F7EB-4220-8F46-9265E4290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8801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5.xml"/><Relationship Id="rId3" Type="http://schemas.openxmlformats.org/officeDocument/2006/relationships/customXml" Target="../ink/ink1.xml"/><Relationship Id="rId7" Type="http://schemas.openxmlformats.org/officeDocument/2006/relationships/customXml" Target="../ink/ink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../media/image3.png"/><Relationship Id="rId5" Type="http://schemas.openxmlformats.org/officeDocument/2006/relationships/customXml" Target="../ink/ink2.xml"/><Relationship Id="rId10" Type="http://schemas.openxmlformats.org/officeDocument/2006/relationships/customXml" Target="../ink/ink7.xml"/><Relationship Id="rId4" Type="http://schemas.openxmlformats.org/officeDocument/2006/relationships/image" Target="../media/image2.png"/><Relationship Id="rId9" Type="http://schemas.openxmlformats.org/officeDocument/2006/relationships/customXml" Target="../ink/ink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8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図 4">
            <a:extLst>
              <a:ext uri="{FF2B5EF4-FFF2-40B4-BE49-F238E27FC236}">
                <a16:creationId xmlns:a16="http://schemas.microsoft.com/office/drawing/2014/main" id="{A4B8DB33-38CF-4338-83DB-4F9E5792AFE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99" r="-1" b="19886"/>
          <a:stretch/>
        </p:blipFill>
        <p:spPr>
          <a:xfrm>
            <a:off x="3552243" y="-6325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60683CBE-0F71-444B-94AE-1C66AFA64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575" y="1122363"/>
            <a:ext cx="4738633" cy="321491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 sz="4800">
                <a:ea typeface="游ゴシック Light"/>
              </a:rPr>
              <a:t>田上雅徳研究会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8760C44-D352-44BF-BB38-BA5A328C60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980" y="4872922"/>
            <a:ext cx="4023359" cy="120814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ja-JP" altLang="en-US" sz="2000">
                <a:ea typeface="游ゴシック"/>
              </a:rPr>
              <a:t>人数：</a:t>
            </a:r>
            <a:r>
              <a:rPr lang="en-US" altLang="ja-JP" sz="2000" dirty="0">
                <a:ea typeface="游ゴシック"/>
              </a:rPr>
              <a:t>30</a:t>
            </a:r>
            <a:r>
              <a:rPr lang="ja-JP" altLang="en-US" sz="2000">
                <a:ea typeface="游ゴシック"/>
              </a:rPr>
              <a:t>人</a:t>
            </a:r>
            <a:endParaRPr lang="ja-JP">
              <a:ea typeface="游ゴシック"/>
            </a:endParaRPr>
          </a:p>
          <a:p>
            <a:pPr marL="0" indent="0">
              <a:buNone/>
            </a:pPr>
            <a:r>
              <a:rPr lang="ja-JP" altLang="en-US" sz="2000">
                <a:ea typeface="游ゴシック"/>
              </a:rPr>
              <a:t>（</a:t>
            </a:r>
            <a:r>
              <a:rPr lang="en-US" altLang="ja-JP" sz="2000" dirty="0">
                <a:ea typeface="游ゴシック"/>
              </a:rPr>
              <a:t>4</a:t>
            </a:r>
            <a:r>
              <a:rPr lang="ja-JP" altLang="en-US" sz="2000">
                <a:ea typeface="游ゴシック"/>
              </a:rPr>
              <a:t>年生１６人、</a:t>
            </a:r>
            <a:r>
              <a:rPr lang="en-US" altLang="ja-JP" sz="2000" dirty="0">
                <a:ea typeface="游ゴシック"/>
              </a:rPr>
              <a:t>3</a:t>
            </a:r>
            <a:r>
              <a:rPr lang="ja-JP" altLang="en-US" sz="2000">
                <a:ea typeface="游ゴシック"/>
              </a:rPr>
              <a:t>年生</a:t>
            </a:r>
            <a:r>
              <a:rPr lang="en-US" altLang="ja-JP" sz="2000" dirty="0">
                <a:ea typeface="游ゴシック"/>
              </a:rPr>
              <a:t>14</a:t>
            </a:r>
            <a:r>
              <a:rPr lang="ja-JP" altLang="en-US" sz="2000">
                <a:ea typeface="游ゴシック"/>
              </a:rPr>
              <a:t>人）</a:t>
            </a:r>
            <a:endParaRPr lang="ja-JP">
              <a:ea typeface="游ゴシック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2760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B3CF323E-32F9-40B2-ABAB-842D3B612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282696" cy="5257800"/>
          </a:xfrm>
        </p:spPr>
        <p:txBody>
          <a:bodyPr>
            <a:normAutofit/>
          </a:bodyPr>
          <a:lstStyle/>
          <a:p>
            <a:r>
              <a:rPr kumimoji="1" lang="ja-JP" altLang="en-US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研究内容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561E079-A407-401B-A88D-5F57EB3293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081"/>
            <a:ext cx="6024654" cy="5257800"/>
          </a:xfrm>
        </p:spPr>
        <p:txBody>
          <a:bodyPr anchor="ctr">
            <a:normAutofit/>
          </a:bodyPr>
          <a:lstStyle/>
          <a:p>
            <a:r>
              <a:rPr kumimoji="1" lang="ja-JP" altLang="en-US" sz="2400"/>
              <a:t>本ゼミは西欧政治思想がメイン</a:t>
            </a:r>
            <a:endParaRPr kumimoji="1" lang="en-US" altLang="ja-JP" sz="2400"/>
          </a:p>
          <a:p>
            <a:r>
              <a:rPr kumimoji="1" lang="ja-JP" altLang="en-US" sz="2400"/>
              <a:t>今年度のテーマはアメリカとキリスト教</a:t>
            </a:r>
            <a:endParaRPr kumimoji="1" lang="en-US" altLang="ja-JP" sz="2400"/>
          </a:p>
          <a:p>
            <a:r>
              <a:rPr lang="ja-JP" altLang="en-US" sz="2400"/>
              <a:t>文献を講読し担当者がペーパーを作成、それを叩き台にして議論</a:t>
            </a:r>
            <a:endParaRPr lang="en-US" altLang="ja-JP" sz="2400"/>
          </a:p>
          <a:p>
            <a:r>
              <a:rPr lang="ja-JP" altLang="en-US" sz="2400"/>
              <a:t>アメリカ政治の古典からヒップホップについての書籍まで、様々な文献を扱う</a:t>
            </a:r>
            <a:endParaRPr lang="en-US" altLang="ja-JP" sz="2400"/>
          </a:p>
        </p:txBody>
      </p:sp>
    </p:spTree>
    <p:extLst>
      <p:ext uri="{BB962C8B-B14F-4D97-AF65-F5344CB8AC3E}">
        <p14:creationId xmlns:p14="http://schemas.microsoft.com/office/powerpoint/2010/main" val="3186008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B3CF323E-32F9-40B2-ABAB-842D3B612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282696" cy="5257800"/>
          </a:xfrm>
        </p:spPr>
        <p:txBody>
          <a:bodyPr>
            <a:normAutofit/>
          </a:bodyPr>
          <a:lstStyle/>
          <a:p>
            <a:r>
              <a:rPr lang="ja-JP" altLang="en-US">
                <a:solidFill>
                  <a:schemeClr val="bg1"/>
                </a:solidFill>
                <a:latin typeface="メイリオ"/>
                <a:ea typeface="メイリオ"/>
              </a:rPr>
              <a:t>入ゼミ課題</a:t>
            </a:r>
            <a:endParaRPr lang="ja-JP" altLang="en-US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561E079-A407-401B-A88D-5F57EB3293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081"/>
            <a:ext cx="6024654" cy="5257800"/>
          </a:xfrm>
        </p:spPr>
        <p:txBody>
          <a:bodyPr anchor="ctr">
            <a:normAutofit lnSpcReduction="10000"/>
          </a:bodyPr>
          <a:lstStyle/>
          <a:p>
            <a:endParaRPr lang="ja-JP" altLang="en-US" sz="2400">
              <a:ea typeface="+mn-lt"/>
              <a:cs typeface="+mn-lt"/>
            </a:endParaRPr>
          </a:p>
          <a:p>
            <a:endParaRPr lang="ja-JP" altLang="en-US" sz="2400">
              <a:ea typeface="+mn-lt"/>
              <a:cs typeface="+mn-lt"/>
            </a:endParaRPr>
          </a:p>
          <a:p>
            <a:r>
              <a:rPr lang="ja-JP" sz="2400">
                <a:ea typeface="+mn-lt"/>
                <a:cs typeface="+mn-lt"/>
              </a:rPr>
              <a:t>一冊の課題書について</a:t>
            </a:r>
            <a:r>
              <a:rPr lang="en-US" altLang="ja-JP" sz="2400" u="sng">
                <a:ea typeface="+mn-lt"/>
                <a:cs typeface="+mn-lt"/>
              </a:rPr>
              <a:t>3000</a:t>
            </a:r>
            <a:r>
              <a:rPr lang="ja-JP" sz="2400" u="sng">
                <a:ea typeface="+mn-lt"/>
                <a:cs typeface="+mn-lt"/>
              </a:rPr>
              <a:t>字</a:t>
            </a:r>
            <a:r>
              <a:rPr lang="ja-JP" sz="2400">
                <a:ea typeface="+mn-lt"/>
                <a:cs typeface="+mn-lt"/>
              </a:rPr>
              <a:t>程度のレポート</a:t>
            </a:r>
            <a:endParaRPr lang="en-US" altLang="ja-JP" sz="2400">
              <a:ea typeface="+mn-lt"/>
              <a:cs typeface="+mn-lt"/>
            </a:endParaRPr>
          </a:p>
          <a:p>
            <a:r>
              <a:rPr lang="ja-JP" sz="2400">
                <a:ea typeface="+mn-lt"/>
                <a:cs typeface="+mn-lt"/>
              </a:rPr>
              <a:t>選考要項で提示されるひとつの命題について論じる</a:t>
            </a:r>
            <a:endParaRPr lang="en-US" altLang="ja-JP" sz="2400">
              <a:ea typeface="+mn-lt"/>
              <a:cs typeface="+mn-lt"/>
            </a:endParaRPr>
          </a:p>
          <a:p>
            <a:r>
              <a:rPr lang="ja-JP" sz="2400">
                <a:ea typeface="+mn-lt"/>
                <a:cs typeface="+mn-lt"/>
              </a:rPr>
              <a:t>課題書の理解度、レポートの論理性、独創性と書式が重視される（命題に対する立場そのものは評価外</a:t>
            </a:r>
            <a:r>
              <a:rPr lang="en-US" altLang="ja-JP" sz="2400">
                <a:ea typeface="+mn-lt"/>
                <a:cs typeface="+mn-lt"/>
              </a:rPr>
              <a:t>)</a:t>
            </a:r>
          </a:p>
          <a:p>
            <a:r>
              <a:rPr lang="ja-JP" altLang="en-US" sz="2400">
                <a:ea typeface="游ゴシック"/>
              </a:rPr>
              <a:t>課題書は、一読では理解しきれないものが多い。ただし根気よく取り組めば糸口が見える。</a:t>
            </a:r>
            <a:endParaRPr lang="en-US" sz="2400">
              <a:ea typeface="+mn-lt"/>
              <a:cs typeface="+mn-lt"/>
            </a:endParaRPr>
          </a:p>
          <a:p>
            <a:r>
              <a:rPr lang="ja-JP" altLang="en-US" sz="2400" u="sng">
                <a:ea typeface="游ゴシック"/>
              </a:rPr>
              <a:t>あなた自身の考え</a:t>
            </a:r>
            <a:r>
              <a:rPr lang="ja-JP" altLang="en-US" sz="2400">
                <a:ea typeface="游ゴシック"/>
              </a:rPr>
              <a:t>が明確に示されていることが求められる</a:t>
            </a:r>
            <a:endParaRPr lang="en-US" sz="2400">
              <a:ea typeface="+mn-lt"/>
              <a:cs typeface="+mn-lt"/>
            </a:endParaRPr>
          </a:p>
          <a:p>
            <a:endParaRPr lang="en-US" altLang="ja-JP" sz="2400">
              <a:ea typeface="游ゴシック"/>
            </a:endParaRPr>
          </a:p>
          <a:p>
            <a:endParaRPr lang="ja-JP" altLang="en-US" sz="2400">
              <a:ea typeface="游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110709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B3CF323E-32F9-40B2-ABAB-842D3B612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282696" cy="5257800"/>
          </a:xfrm>
        </p:spPr>
        <p:txBody>
          <a:bodyPr>
            <a:normAutofit/>
          </a:bodyPr>
          <a:lstStyle/>
          <a:p>
            <a:r>
              <a:rPr lang="ja-JP" altLang="en-US">
                <a:solidFill>
                  <a:schemeClr val="bg1"/>
                </a:solidFill>
                <a:latin typeface="メイリオ"/>
                <a:ea typeface="メイリオ"/>
              </a:rPr>
              <a:t>指導方針</a:t>
            </a:r>
            <a:endParaRPr lang="ja-JP" altLang="en-US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561E079-A407-401B-A88D-5F57EB3293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081"/>
            <a:ext cx="6024654" cy="5257800"/>
          </a:xfrm>
        </p:spPr>
        <p:txBody>
          <a:bodyPr anchor="ctr">
            <a:normAutofit/>
          </a:bodyPr>
          <a:lstStyle/>
          <a:p>
            <a:endParaRPr lang="ja-JP">
              <a:ea typeface="游ゴシック" panose="020F0502020204030204"/>
            </a:endParaRPr>
          </a:p>
          <a:p>
            <a:endParaRPr lang="ja-JP" altLang="en-US" sz="2400">
              <a:ea typeface="游ゴシック"/>
            </a:endParaRPr>
          </a:p>
        </p:txBody>
      </p:sp>
      <p:pic>
        <p:nvPicPr>
          <p:cNvPr id="4" name="図 4">
            <a:extLst>
              <a:ext uri="{FF2B5EF4-FFF2-40B4-BE49-F238E27FC236}">
                <a16:creationId xmlns:a16="http://schemas.microsoft.com/office/drawing/2014/main" id="{31735E96-A27A-4C32-9281-EC02D88CA3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6272" y="3893010"/>
            <a:ext cx="2793520" cy="2793520"/>
          </a:xfrm>
          <a:prstGeom prst="rect">
            <a:avLst/>
          </a:prstGeom>
        </p:spPr>
      </p:pic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D0D9972A-7612-44F4-A39A-23A30DC36ABF}"/>
              </a:ext>
            </a:extLst>
          </p:cNvPr>
          <p:cNvSpPr/>
          <p:nvPr/>
        </p:nvSpPr>
        <p:spPr>
          <a:xfrm>
            <a:off x="5420111" y="1144720"/>
            <a:ext cx="5674065" cy="2248213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lvl="0" rtl="0">
              <a:buChar char="•"/>
            </a:pPr>
            <a:r>
              <a:rPr lang="ja-JP">
                <a:solidFill>
                  <a:srgbClr val="000000"/>
                </a:solidFill>
                <a:latin typeface="Arial"/>
                <a:ea typeface="游ゴシック"/>
                <a:cs typeface="Arial"/>
              </a:rPr>
              <a:t>信頼関係を大事にする</a:t>
            </a:r>
            <a:r>
              <a:rPr lang="ja-JP">
                <a:latin typeface="Arial"/>
                <a:ea typeface="游ゴシック"/>
                <a:cs typeface="Arial"/>
              </a:rPr>
              <a:t>​</a:t>
            </a:r>
          </a:p>
          <a:p>
            <a:pPr lvl="0" rtl="0"/>
            <a:endParaRPr lang="ja-JP">
              <a:latin typeface="Arial"/>
              <a:ea typeface="游ゴシック"/>
              <a:cs typeface="Arial"/>
            </a:endParaRPr>
          </a:p>
          <a:p>
            <a:pPr lvl="0" rtl="0">
              <a:buChar char="•"/>
            </a:pPr>
            <a:r>
              <a:rPr lang="ja-JP">
                <a:solidFill>
                  <a:srgbClr val="000000"/>
                </a:solidFill>
                <a:latin typeface="Arial"/>
                <a:ea typeface="游ゴシック"/>
                <a:cs typeface="Arial"/>
              </a:rPr>
              <a:t>すぐに助けを求められる環境づくり </a:t>
            </a:r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6" name="インク 5">
                <a:extLst>
                  <a:ext uri="{FF2B5EF4-FFF2-40B4-BE49-F238E27FC236}">
                    <a16:creationId xmlns:a16="http://schemas.microsoft.com/office/drawing/2014/main" id="{D03BFF81-8F95-4922-81F1-C0066312B659}"/>
                  </a:ext>
                </a:extLst>
              </p14:cNvPr>
              <p14:cNvContentPartPr/>
              <p14:nvPr/>
            </p14:nvContentPartPr>
            <p14:xfrm>
              <a:off x="11737909" y="3421223"/>
              <a:ext cx="9525" cy="9525"/>
            </p14:xfrm>
          </p:contentPart>
        </mc:Choice>
        <mc:Fallback>
          <p:pic>
            <p:nvPicPr>
              <p:cNvPr id="6" name="インク 5">
                <a:extLst>
                  <a:ext uri="{FF2B5EF4-FFF2-40B4-BE49-F238E27FC236}">
                    <a16:creationId xmlns:a16="http://schemas.microsoft.com/office/drawing/2014/main" id="{D03BFF81-8F95-4922-81F1-C0066312B65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261659" y="2944973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7" name="インク 6">
                <a:extLst>
                  <a:ext uri="{FF2B5EF4-FFF2-40B4-BE49-F238E27FC236}">
                    <a16:creationId xmlns:a16="http://schemas.microsoft.com/office/drawing/2014/main" id="{2464EE07-77A7-46C3-BA1A-F998ED5F2629}"/>
                  </a:ext>
                </a:extLst>
              </p14:cNvPr>
              <p14:cNvContentPartPr/>
              <p14:nvPr/>
            </p14:nvContentPartPr>
            <p14:xfrm>
              <a:off x="10332097" y="3844211"/>
              <a:ext cx="9525" cy="9525"/>
            </p14:xfrm>
          </p:contentPart>
        </mc:Choice>
        <mc:Fallback>
          <p:pic>
            <p:nvPicPr>
              <p:cNvPr id="7" name="インク 6">
                <a:extLst>
                  <a:ext uri="{FF2B5EF4-FFF2-40B4-BE49-F238E27FC236}">
                    <a16:creationId xmlns:a16="http://schemas.microsoft.com/office/drawing/2014/main" id="{2464EE07-77A7-46C3-BA1A-F998ED5F262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865372" y="3367961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8" name="インク 7">
                <a:extLst>
                  <a:ext uri="{FF2B5EF4-FFF2-40B4-BE49-F238E27FC236}">
                    <a16:creationId xmlns:a16="http://schemas.microsoft.com/office/drawing/2014/main" id="{3EDDFC87-C509-436C-B804-0894B325739F}"/>
                  </a:ext>
                </a:extLst>
              </p14:cNvPr>
              <p14:cNvContentPartPr/>
              <p14:nvPr/>
            </p14:nvContentPartPr>
            <p14:xfrm>
              <a:off x="10792407" y="2892489"/>
              <a:ext cx="9525" cy="9525"/>
            </p14:xfrm>
          </p:contentPart>
        </mc:Choice>
        <mc:Fallback>
          <p:pic>
            <p:nvPicPr>
              <p:cNvPr id="8" name="インク 7">
                <a:extLst>
                  <a:ext uri="{FF2B5EF4-FFF2-40B4-BE49-F238E27FC236}">
                    <a16:creationId xmlns:a16="http://schemas.microsoft.com/office/drawing/2014/main" id="{3EDDFC87-C509-436C-B804-0894B325739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325682" y="2416239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9" name="インク 8">
                <a:extLst>
                  <a:ext uri="{FF2B5EF4-FFF2-40B4-BE49-F238E27FC236}">
                    <a16:creationId xmlns:a16="http://schemas.microsoft.com/office/drawing/2014/main" id="{40BFCDCF-0EA6-4C74-BCAC-AE809A65B69D}"/>
                  </a:ext>
                </a:extLst>
              </p14:cNvPr>
              <p14:cNvContentPartPr/>
              <p14:nvPr/>
            </p14:nvContentPartPr>
            <p14:xfrm>
              <a:off x="7539134" y="6077338"/>
              <a:ext cx="9525" cy="9525"/>
            </p14:xfrm>
          </p:contentPart>
        </mc:Choice>
        <mc:Fallback>
          <p:pic>
            <p:nvPicPr>
              <p:cNvPr id="9" name="インク 8">
                <a:extLst>
                  <a:ext uri="{FF2B5EF4-FFF2-40B4-BE49-F238E27FC236}">
                    <a16:creationId xmlns:a16="http://schemas.microsoft.com/office/drawing/2014/main" id="{40BFCDCF-0EA6-4C74-BCAC-AE809A65B69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062884" y="5610613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0" name="インク 9">
                <a:extLst>
                  <a:ext uri="{FF2B5EF4-FFF2-40B4-BE49-F238E27FC236}">
                    <a16:creationId xmlns:a16="http://schemas.microsoft.com/office/drawing/2014/main" id="{4EBCBD71-62BB-4E2C-BE77-F66467EABC46}"/>
                  </a:ext>
                </a:extLst>
              </p14:cNvPr>
              <p14:cNvContentPartPr/>
              <p14:nvPr/>
            </p14:nvContentPartPr>
            <p14:xfrm>
              <a:off x="8341566" y="6574970"/>
              <a:ext cx="9525" cy="9525"/>
            </p14:xfrm>
          </p:contentPart>
        </mc:Choice>
        <mc:Fallback>
          <p:pic>
            <p:nvPicPr>
              <p:cNvPr id="10" name="インク 9">
                <a:extLst>
                  <a:ext uri="{FF2B5EF4-FFF2-40B4-BE49-F238E27FC236}">
                    <a16:creationId xmlns:a16="http://schemas.microsoft.com/office/drawing/2014/main" id="{4EBCBD71-62BB-4E2C-BE77-F66467EABC4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865316" y="6108245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1" name="インク 10">
                <a:extLst>
                  <a:ext uri="{FF2B5EF4-FFF2-40B4-BE49-F238E27FC236}">
                    <a16:creationId xmlns:a16="http://schemas.microsoft.com/office/drawing/2014/main" id="{BFBDE560-90EA-40C5-A368-4DD46CC74C36}"/>
                  </a:ext>
                </a:extLst>
              </p14:cNvPr>
              <p14:cNvContentPartPr/>
              <p14:nvPr/>
            </p14:nvContentPartPr>
            <p14:xfrm>
              <a:off x="8235819" y="6369697"/>
              <a:ext cx="9525" cy="9525"/>
            </p14:xfrm>
          </p:contentPart>
        </mc:Choice>
        <mc:Fallback>
          <p:pic>
            <p:nvPicPr>
              <p:cNvPr id="11" name="インク 10">
                <a:extLst>
                  <a:ext uri="{FF2B5EF4-FFF2-40B4-BE49-F238E27FC236}">
                    <a16:creationId xmlns:a16="http://schemas.microsoft.com/office/drawing/2014/main" id="{BFBDE560-90EA-40C5-A368-4DD46CC74C3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759569" y="5893447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2" name="インク 11">
                <a:extLst>
                  <a:ext uri="{FF2B5EF4-FFF2-40B4-BE49-F238E27FC236}">
                    <a16:creationId xmlns:a16="http://schemas.microsoft.com/office/drawing/2014/main" id="{CEF41F56-5458-40AA-89C1-E12A5D677680}"/>
                  </a:ext>
                </a:extLst>
              </p14:cNvPr>
              <p14:cNvContentPartPr/>
              <p14:nvPr/>
            </p14:nvContentPartPr>
            <p14:xfrm>
              <a:off x="8021621" y="6226628"/>
              <a:ext cx="9525" cy="161925"/>
            </p14:xfrm>
          </p:contentPart>
        </mc:Choice>
        <mc:Fallback>
          <p:pic>
            <p:nvPicPr>
              <p:cNvPr id="12" name="インク 11">
                <a:extLst>
                  <a:ext uri="{FF2B5EF4-FFF2-40B4-BE49-F238E27FC236}">
                    <a16:creationId xmlns:a16="http://schemas.microsoft.com/office/drawing/2014/main" id="{CEF41F56-5458-40AA-89C1-E12A5D677680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8003304" y="6208798"/>
                <a:ext cx="45793" cy="197949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20609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40</Words>
  <Application>Microsoft Office PowerPoint</Application>
  <PresentationFormat>ワイド画面</PresentationFormat>
  <Paragraphs>5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テーマ</vt:lpstr>
      <vt:lpstr>田上雅徳研究会</vt:lpstr>
      <vt:lpstr>研究内容</vt:lpstr>
      <vt:lpstr>入ゼミ課題</vt:lpstr>
      <vt:lpstr>指導方針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研究所内容の例</dc:title>
  <dc:creator>土屋 優里</dc:creator>
  <cp:lastModifiedBy>土屋 優里</cp:lastModifiedBy>
  <cp:revision>120</cp:revision>
  <dcterms:created xsi:type="dcterms:W3CDTF">2021-06-24T06:44:17Z</dcterms:created>
  <dcterms:modified xsi:type="dcterms:W3CDTF">2021-07-02T13:41:08Z</dcterms:modified>
</cp:coreProperties>
</file>